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56" r:id="rId2"/>
    <p:sldId id="275" r:id="rId3"/>
    <p:sldId id="257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3" r:id="rId15"/>
    <p:sldId id="274" r:id="rId16"/>
    <p:sldId id="270" r:id="rId17"/>
    <p:sldId id="271" r:id="rId18"/>
    <p:sldId id="272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11FF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6" autoAdjust="0"/>
    <p:restoredTop sz="94660"/>
  </p:normalViewPr>
  <p:slideViewPr>
    <p:cSldViewPr snapToGrid="0">
      <p:cViewPr>
        <p:scale>
          <a:sx n="75" d="100"/>
          <a:sy n="75" d="100"/>
        </p:scale>
        <p:origin x="-1944" y="-9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73521C-54B1-4F1E-82F0-C4547F448B21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FCB72B-E016-4302-9D69-07CF86C4A27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153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F4D54-255F-4724-AFAA-27BEA323EE87}" type="datetime1">
              <a:rPr lang="en-US" smtClean="0"/>
              <a:t>5/11/2017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4222-F723-46A8-A07A-1900B9CA8C2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65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2302-0A8A-4B2B-BD83-46FEDD5BF096}" type="datetime1">
              <a:rPr lang="en-US" smtClean="0"/>
              <a:t>5/11/2017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4222-F723-46A8-A07A-1900B9CA8C2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96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D4A02-7BAA-4E23-8DC5-22A0F1CD2929}" type="datetime1">
              <a:rPr lang="en-US" smtClean="0"/>
              <a:t>5/11/2017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4222-F723-46A8-A07A-1900B9CA8C2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734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E3B8A-128E-4D12-B333-F55185ED88DB}" type="datetime1">
              <a:rPr lang="en-US" smtClean="0"/>
              <a:t>5/11/2017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4222-F723-46A8-A07A-1900B9CA8C2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34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D02EB-EEC6-4581-9E6D-777D71641A0A}" type="datetime1">
              <a:rPr lang="en-US" smtClean="0"/>
              <a:t>5/11/2017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4222-F723-46A8-A07A-1900B9CA8C2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32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A335C-ED2F-49E3-8522-84D0B11E6CD0}" type="datetime1">
              <a:rPr lang="en-US" smtClean="0"/>
              <a:t>5/11/2017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4222-F723-46A8-A07A-1900B9CA8C2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69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D926B-2F18-424D-9028-42D23DFEA3CC}" type="datetime1">
              <a:rPr lang="en-US" smtClean="0"/>
              <a:t>5/11/2017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4222-F723-46A8-A07A-1900B9CA8C2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467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C5138-4C3F-4C5E-B378-7A301C909C15}" type="datetime1">
              <a:rPr lang="en-US" smtClean="0"/>
              <a:t>5/11/2017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4222-F723-46A8-A07A-1900B9CA8C2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75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00213-234E-4584-A313-F3E4CABA20BE}" type="datetime1">
              <a:rPr lang="en-US" smtClean="0"/>
              <a:t>5/11/2017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4222-F723-46A8-A07A-1900B9CA8C2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9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0DA2B-DA51-4A4A-A131-CB34640B65C8}" type="datetime1">
              <a:rPr lang="en-US" smtClean="0"/>
              <a:t>5/11/2017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4222-F723-46A8-A07A-1900B9CA8C2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32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E61CA-3D7D-49EF-9B10-8D5F99DE3AE6}" type="datetime1">
              <a:rPr lang="en-US" smtClean="0"/>
              <a:t>5/11/2017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4222-F723-46A8-A07A-1900B9CA8C2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58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446530-0416-4907-9281-9786972401D7}" type="datetime1">
              <a:rPr lang="en-US" smtClean="0"/>
              <a:t>5/11/2017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24222-F723-46A8-A07A-1900B9CA8C2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855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0.png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jpeg"/><Relationship Id="rId7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21.PNG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gif"/><Relationship Id="rId3" Type="http://schemas.openxmlformats.org/officeDocument/2006/relationships/image" Target="../media/image2.jpeg"/><Relationship Id="rId7" Type="http://schemas.openxmlformats.org/officeDocument/2006/relationships/image" Target="../media/image16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3.jpeg"/><Relationship Id="rId9" Type="http://schemas.openxmlformats.org/officeDocument/2006/relationships/image" Target="../media/image18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.jpeg"/><Relationship Id="rId7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3.jpe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5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5928"/>
            <a:ext cx="9144000" cy="2387600"/>
          </a:xfrm>
        </p:spPr>
        <p:txBody>
          <a:bodyPr/>
          <a:lstStyle/>
          <a:p>
            <a:r>
              <a:rPr lang="fr-FR" dirty="0" err="1"/>
              <a:t>Stochastic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 for </a:t>
            </a:r>
            <a:r>
              <a:rPr lang="fr-FR" dirty="0" err="1"/>
              <a:t>Capturing</a:t>
            </a:r>
            <a:r>
              <a:rPr lang="fr-FR" dirty="0"/>
              <a:t> Image </a:t>
            </a:r>
            <a:r>
              <a:rPr lang="fr-FR" dirty="0" err="1"/>
              <a:t>Variability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775076"/>
            <a:ext cx="9144000" cy="1655762"/>
          </a:xfrm>
        </p:spPr>
        <p:txBody>
          <a:bodyPr/>
          <a:lstStyle/>
          <a:p>
            <a:r>
              <a:rPr lang="fr-FR" dirty="0"/>
              <a:t>Jason Plawinski</a:t>
            </a:r>
            <a:endParaRPr lang="en-US" dirty="0"/>
          </a:p>
        </p:txBody>
      </p:sp>
      <p:pic>
        <p:nvPicPr>
          <p:cNvPr id="4" name="Espace réservé du contenu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43" y="38523"/>
            <a:ext cx="1117113" cy="930489"/>
          </a:xfrm>
          <a:prstGeom prst="rect">
            <a:avLst/>
          </a:prstGeom>
        </p:spPr>
      </p:pic>
      <p:pic>
        <p:nvPicPr>
          <p:cNvPr id="5" name="Espace réservé du contenu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68" y="109815"/>
            <a:ext cx="2471972" cy="787903"/>
          </a:xfrm>
          <a:prstGeom prst="rect">
            <a:avLst/>
          </a:prstGeom>
        </p:spPr>
      </p:pic>
      <p:pic>
        <p:nvPicPr>
          <p:cNvPr id="6" name="Espace réservé du contenu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019" y="116079"/>
            <a:ext cx="2056436" cy="78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0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15315" y="4919"/>
            <a:ext cx="5965413" cy="964516"/>
          </a:xfrm>
        </p:spPr>
        <p:txBody>
          <a:bodyPr>
            <a:noAutofit/>
          </a:bodyPr>
          <a:lstStyle/>
          <a:p>
            <a:r>
              <a:rPr lang="fr-FR" sz="3000" dirty="0"/>
              <a:t>4) Comparaison des deux estimations</a:t>
            </a:r>
            <a:endParaRPr lang="en-US" sz="3000" dirty="0"/>
          </a:p>
        </p:txBody>
      </p:sp>
      <p:pic>
        <p:nvPicPr>
          <p:cNvPr id="6" name="Espace réservé du contenu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43" y="38523"/>
            <a:ext cx="1117113" cy="930489"/>
          </a:xfrm>
          <a:prstGeom prst="rect">
            <a:avLst/>
          </a:prstGeom>
        </p:spPr>
      </p:pic>
      <p:pic>
        <p:nvPicPr>
          <p:cNvPr id="9" name="Espace réservé du contenu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68" y="109815"/>
            <a:ext cx="2471972" cy="787903"/>
          </a:xfrm>
          <a:prstGeom prst="rect">
            <a:avLst/>
          </a:prstGeom>
        </p:spPr>
      </p:pic>
      <p:pic>
        <p:nvPicPr>
          <p:cNvPr id="12" name="Espace réservé du contenu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019" y="116079"/>
            <a:ext cx="2056436" cy="78163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886969"/>
            <a:ext cx="4840269" cy="321693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135" y="1886969"/>
            <a:ext cx="4995904" cy="3310807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2248250" y="5103905"/>
            <a:ext cx="1630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Image originale</a:t>
            </a:r>
            <a:endParaRPr lang="en-US" dirty="0"/>
          </a:p>
        </p:txBody>
      </p:sp>
      <p:sp>
        <p:nvSpPr>
          <p:cNvPr id="19" name="ZoneTexte 18"/>
          <p:cNvSpPr txBox="1"/>
          <p:nvPr/>
        </p:nvSpPr>
        <p:spPr>
          <a:xfrm>
            <a:off x="7650799" y="5197776"/>
            <a:ext cx="3252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Image niveaux de gris filtrée</a:t>
            </a:r>
            <a:endParaRPr lang="en-US" dirty="0"/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4222-F723-46A8-A07A-1900B9CA8C2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954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43" y="38523"/>
            <a:ext cx="1117113" cy="930489"/>
          </a:xfrm>
          <a:prstGeom prst="rect">
            <a:avLst/>
          </a:prstGeom>
        </p:spPr>
      </p:pic>
      <p:pic>
        <p:nvPicPr>
          <p:cNvPr id="9" name="Espace réservé du contenu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68" y="109815"/>
            <a:ext cx="2471972" cy="787903"/>
          </a:xfrm>
          <a:prstGeom prst="rect">
            <a:avLst/>
          </a:prstGeom>
        </p:spPr>
      </p:pic>
      <p:pic>
        <p:nvPicPr>
          <p:cNvPr id="12" name="Espace réservé du contenu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019" y="116079"/>
            <a:ext cx="2056436" cy="78163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747" y="1773446"/>
            <a:ext cx="4749730" cy="3247436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64" y="1299540"/>
            <a:ext cx="4998966" cy="3926801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1317346" y="5153510"/>
            <a:ext cx="386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Densité de probabilité échelle linéaire</a:t>
            </a:r>
            <a:endParaRPr lang="en-US" dirty="0"/>
          </a:p>
        </p:txBody>
      </p:sp>
      <p:sp>
        <p:nvSpPr>
          <p:cNvPr id="13" name="ZoneTexte 12"/>
          <p:cNvSpPr txBox="1"/>
          <p:nvPr/>
        </p:nvSpPr>
        <p:spPr>
          <a:xfrm>
            <a:off x="7159035" y="5041675"/>
            <a:ext cx="386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Densité de probabilité échelle log</a:t>
            </a:r>
            <a:endParaRPr lang="en-US" dirty="0"/>
          </a:p>
        </p:txBody>
      </p:sp>
      <p:sp>
        <p:nvSpPr>
          <p:cNvPr id="15" name="Titre 1"/>
          <p:cNvSpPr txBox="1">
            <a:spLocks/>
          </p:cNvSpPr>
          <p:nvPr/>
        </p:nvSpPr>
        <p:spPr>
          <a:xfrm>
            <a:off x="1315315" y="4919"/>
            <a:ext cx="5965413" cy="964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000"/>
              <a:t>4) Comparaison des deux estimations</a:t>
            </a:r>
            <a:endParaRPr lang="en-US" sz="300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4222-F723-46A8-A07A-1900B9CA8C2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63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43" y="38523"/>
            <a:ext cx="1117113" cy="930489"/>
          </a:xfrm>
          <a:prstGeom prst="rect">
            <a:avLst/>
          </a:prstGeom>
        </p:spPr>
      </p:pic>
      <p:pic>
        <p:nvPicPr>
          <p:cNvPr id="9" name="Espace réservé du contenu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68" y="109815"/>
            <a:ext cx="2471972" cy="787903"/>
          </a:xfrm>
          <a:prstGeom prst="rect">
            <a:avLst/>
          </a:prstGeom>
        </p:spPr>
      </p:pic>
      <p:pic>
        <p:nvPicPr>
          <p:cNvPr id="12" name="Espace réservé du contenu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019" y="116079"/>
            <a:ext cx="2056436" cy="7816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1711120" y="2341181"/>
                <a:ext cx="3133165" cy="896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ⅈ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ⅈ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ⅈ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1120" y="2341181"/>
                <a:ext cx="3133165" cy="8961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/>
          <p:cNvSpPr txBox="1"/>
          <p:nvPr/>
        </p:nvSpPr>
        <p:spPr>
          <a:xfrm>
            <a:off x="592794" y="1937822"/>
            <a:ext cx="4009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Divergence de </a:t>
            </a:r>
            <a:r>
              <a:rPr lang="fr-FR" dirty="0" err="1"/>
              <a:t>Kullback-Liebler</a:t>
            </a:r>
            <a:endParaRPr lang="en-US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442" y="1698863"/>
            <a:ext cx="4252579" cy="3340497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6920434" y="5144681"/>
            <a:ext cx="2258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KL Bessel = </a:t>
            </a:r>
            <a:r>
              <a:rPr lang="fr-FR" dirty="0" smtClean="0"/>
              <a:t>0.0027</a:t>
            </a:r>
            <a:endParaRPr lang="en-US" dirty="0"/>
          </a:p>
        </p:txBody>
      </p:sp>
      <p:sp>
        <p:nvSpPr>
          <p:cNvPr id="17" name="ZoneTexte 16"/>
          <p:cNvSpPr txBox="1"/>
          <p:nvPr/>
        </p:nvSpPr>
        <p:spPr>
          <a:xfrm>
            <a:off x="8975109" y="5144681"/>
            <a:ext cx="2828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KL Gaussienne = </a:t>
            </a:r>
            <a:r>
              <a:rPr lang="fr-FR" dirty="0" smtClean="0"/>
              <a:t>0.029</a:t>
            </a:r>
            <a:endParaRPr lang="en-US" dirty="0"/>
          </a:p>
        </p:txBody>
      </p:sp>
      <p:sp>
        <p:nvSpPr>
          <p:cNvPr id="18" name="Titre 1"/>
          <p:cNvSpPr txBox="1">
            <a:spLocks/>
          </p:cNvSpPr>
          <p:nvPr/>
        </p:nvSpPr>
        <p:spPr>
          <a:xfrm>
            <a:off x="1315315" y="4496"/>
            <a:ext cx="5965413" cy="964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000" dirty="0"/>
              <a:t>4) Comparaison des deux estimations</a:t>
            </a:r>
            <a:endParaRPr lang="en-US" sz="3000" dirty="0"/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4222-F723-46A8-A07A-1900B9CA8C2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959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96756" y="38523"/>
            <a:ext cx="5802533" cy="964516"/>
          </a:xfrm>
        </p:spPr>
        <p:txBody>
          <a:bodyPr>
            <a:noAutofit/>
          </a:bodyPr>
          <a:lstStyle/>
          <a:p>
            <a:r>
              <a:rPr lang="fr-FR" sz="3200" dirty="0"/>
              <a:t>5) Test sur une base de données</a:t>
            </a:r>
            <a:endParaRPr lang="en-US" sz="3200" dirty="0"/>
          </a:p>
        </p:txBody>
      </p:sp>
      <p:pic>
        <p:nvPicPr>
          <p:cNvPr id="6" name="Espace réservé du contenu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43" y="38523"/>
            <a:ext cx="1117113" cy="930489"/>
          </a:xfrm>
          <a:prstGeom prst="rect">
            <a:avLst/>
          </a:prstGeom>
        </p:spPr>
      </p:pic>
      <p:pic>
        <p:nvPicPr>
          <p:cNvPr id="9" name="Espace réservé du contenu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68" y="109815"/>
            <a:ext cx="2471972" cy="787903"/>
          </a:xfrm>
          <a:prstGeom prst="rect">
            <a:avLst/>
          </a:prstGeom>
        </p:spPr>
      </p:pic>
      <p:pic>
        <p:nvPicPr>
          <p:cNvPr id="12" name="Espace réservé du contenu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019" y="116079"/>
            <a:ext cx="2056436" cy="781639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36" y="1985817"/>
            <a:ext cx="5399901" cy="291869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345" y="1437152"/>
            <a:ext cx="5203153" cy="381014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1006764" y="4877960"/>
            <a:ext cx="469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 d’itération sur la base de donnée</a:t>
            </a:r>
            <a:endParaRPr lang="en-US" dirty="0"/>
          </a:p>
        </p:txBody>
      </p:sp>
      <p:sp>
        <p:nvSpPr>
          <p:cNvPr id="18" name="ZoneTexte 17"/>
          <p:cNvSpPr txBox="1"/>
          <p:nvPr/>
        </p:nvSpPr>
        <p:spPr>
          <a:xfrm>
            <a:off x="6794885" y="5312073"/>
            <a:ext cx="483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Courbe des KL-Divergences Gaussienne et Bessel</a:t>
            </a:r>
            <a:endParaRPr lang="en-US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4222-F723-46A8-A07A-1900B9CA8C2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845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1588" y="9463"/>
            <a:ext cx="5474512" cy="964516"/>
          </a:xfrm>
        </p:spPr>
        <p:txBody>
          <a:bodyPr>
            <a:noAutofit/>
          </a:bodyPr>
          <a:lstStyle/>
          <a:p>
            <a:r>
              <a:rPr lang="fr-FR" sz="3600" dirty="0"/>
              <a:t>6) Applications</a:t>
            </a:r>
            <a:endParaRPr lang="en-US" sz="3600" dirty="0"/>
          </a:p>
        </p:txBody>
      </p:sp>
      <p:pic>
        <p:nvPicPr>
          <p:cNvPr id="6" name="Espace réservé du contenu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43" y="38523"/>
            <a:ext cx="1117113" cy="930489"/>
          </a:xfrm>
          <a:prstGeom prst="rect">
            <a:avLst/>
          </a:prstGeom>
        </p:spPr>
      </p:pic>
      <p:pic>
        <p:nvPicPr>
          <p:cNvPr id="9" name="Espace réservé du contenu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68" y="109815"/>
            <a:ext cx="2471972" cy="787903"/>
          </a:xfrm>
          <a:prstGeom prst="rect">
            <a:avLst/>
          </a:prstGeom>
        </p:spPr>
      </p:pic>
      <p:pic>
        <p:nvPicPr>
          <p:cNvPr id="12" name="Espace réservé du contenu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019" y="116079"/>
            <a:ext cx="2056436" cy="781639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421588" y="2215397"/>
            <a:ext cx="3076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Extraction de caractéristiques</a:t>
            </a:r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1396756" y="4276327"/>
            <a:ext cx="3126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</a:t>
            </a:r>
            <a:r>
              <a:rPr lang="en-US" dirty="0" err="1"/>
              <a:t>odèles</a:t>
            </a:r>
            <a:r>
              <a:rPr lang="en-US" dirty="0"/>
              <a:t> </a:t>
            </a:r>
            <a:r>
              <a:rPr lang="en-US" dirty="0" err="1"/>
              <a:t>génératifs</a:t>
            </a:r>
            <a:endParaRPr lang="en-US" dirty="0"/>
          </a:p>
        </p:txBody>
      </p:sp>
      <p:pic>
        <p:nvPicPr>
          <p:cNvPr id="7170" name="Picture 2" descr="Image result for manifold swissrol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48"/>
          <a:stretch/>
        </p:blipFill>
        <p:spPr bwMode="auto">
          <a:xfrm>
            <a:off x="6325256" y="1497194"/>
            <a:ext cx="1387306" cy="1463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textures stochastiqu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228" y="3826146"/>
            <a:ext cx="4097563" cy="163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4222-F723-46A8-A07A-1900B9CA8C2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18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59635" y="9463"/>
            <a:ext cx="4967001" cy="964516"/>
          </a:xfrm>
        </p:spPr>
        <p:txBody>
          <a:bodyPr>
            <a:noAutofit/>
          </a:bodyPr>
          <a:lstStyle/>
          <a:p>
            <a:r>
              <a:rPr lang="fr-FR" sz="3600" dirty="0"/>
              <a:t>6) Applications</a:t>
            </a:r>
            <a:endParaRPr lang="en-US" sz="3600" dirty="0"/>
          </a:p>
        </p:txBody>
      </p:sp>
      <p:pic>
        <p:nvPicPr>
          <p:cNvPr id="6" name="Espace réservé du contenu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43" y="38523"/>
            <a:ext cx="1117113" cy="930489"/>
          </a:xfrm>
          <a:prstGeom prst="rect">
            <a:avLst/>
          </a:prstGeom>
        </p:spPr>
      </p:pic>
      <p:pic>
        <p:nvPicPr>
          <p:cNvPr id="9" name="Espace réservé du contenu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68" y="109815"/>
            <a:ext cx="2471972" cy="787903"/>
          </a:xfrm>
          <a:prstGeom prst="rect">
            <a:avLst/>
          </a:prstGeom>
        </p:spPr>
      </p:pic>
      <p:pic>
        <p:nvPicPr>
          <p:cNvPr id="12" name="Espace réservé du contenu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019" y="116079"/>
            <a:ext cx="2056436" cy="78163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23614" y="1018076"/>
            <a:ext cx="1405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Classification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468" y="1422400"/>
            <a:ext cx="2157815" cy="217054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586" y="1167166"/>
            <a:ext cx="4755523" cy="2681012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586" y="3949001"/>
            <a:ext cx="4865700" cy="2699271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275" y="4326570"/>
            <a:ext cx="2988739" cy="1944131"/>
          </a:xfrm>
          <a:prstGeom prst="rect">
            <a:avLst/>
          </a:prstGeom>
        </p:spPr>
      </p:pic>
      <p:sp>
        <p:nvSpPr>
          <p:cNvPr id="17" name="Flèche : droite 16"/>
          <p:cNvSpPr/>
          <p:nvPr/>
        </p:nvSpPr>
        <p:spPr>
          <a:xfrm>
            <a:off x="5038055" y="2276762"/>
            <a:ext cx="748145" cy="3694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èche : droite 19"/>
          <p:cNvSpPr/>
          <p:nvPr/>
        </p:nvSpPr>
        <p:spPr>
          <a:xfrm>
            <a:off x="5289725" y="5028351"/>
            <a:ext cx="748145" cy="3694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ZoneTexte 17"/>
          <p:cNvSpPr txBox="1"/>
          <p:nvPr/>
        </p:nvSpPr>
        <p:spPr>
          <a:xfrm>
            <a:off x="8410935" y="3918254"/>
            <a:ext cx="418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/>
              <a:t>P=</a:t>
            </a:r>
            <a:endParaRPr lang="en-US" sz="1000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8305459" y="1141187"/>
            <a:ext cx="418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/>
              <a:t>P=</a:t>
            </a:r>
            <a:endParaRPr lang="en-US" sz="1000" b="1" dirty="0"/>
          </a:p>
        </p:txBody>
      </p:sp>
      <p:sp>
        <p:nvSpPr>
          <p:cNvPr id="19" name="Espace réservé du numéro de diapositive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4222-F723-46A8-A07A-1900B9CA8C2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336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96756" y="38523"/>
            <a:ext cx="5651047" cy="964516"/>
          </a:xfrm>
        </p:spPr>
        <p:txBody>
          <a:bodyPr>
            <a:noAutofit/>
          </a:bodyPr>
          <a:lstStyle/>
          <a:p>
            <a:r>
              <a:rPr lang="fr-FR" sz="3200" dirty="0"/>
              <a:t>7) Limite de la modélisation</a:t>
            </a:r>
            <a:endParaRPr lang="en-US" sz="3200" dirty="0"/>
          </a:p>
        </p:txBody>
      </p:sp>
      <p:pic>
        <p:nvPicPr>
          <p:cNvPr id="6" name="Espace réservé du contenu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43" y="38523"/>
            <a:ext cx="1117113" cy="930489"/>
          </a:xfrm>
          <a:prstGeom prst="rect">
            <a:avLst/>
          </a:prstGeom>
        </p:spPr>
      </p:pic>
      <p:pic>
        <p:nvPicPr>
          <p:cNvPr id="9" name="Espace réservé du contenu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68" y="109815"/>
            <a:ext cx="2471972" cy="787903"/>
          </a:xfrm>
          <a:prstGeom prst="rect">
            <a:avLst/>
          </a:prstGeom>
        </p:spPr>
      </p:pic>
      <p:pic>
        <p:nvPicPr>
          <p:cNvPr id="12" name="Espace réservé du contenu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019" y="116079"/>
            <a:ext cx="2056436" cy="781639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76"/>
          <a:stretch/>
        </p:blipFill>
        <p:spPr>
          <a:xfrm>
            <a:off x="1931575" y="2968647"/>
            <a:ext cx="1678625" cy="81065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019" y="1145307"/>
            <a:ext cx="7062369" cy="545229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746927" y="1256145"/>
            <a:ext cx="2863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Ajout d’un bruit gaussien sur </a:t>
            </a:r>
            <a:r>
              <a:rPr lang="fr-FR" dirty="0" smtClean="0"/>
              <a:t>une </a:t>
            </a:r>
            <a:r>
              <a:rPr lang="fr-FR" dirty="0"/>
              <a:t>image naturelle</a:t>
            </a:r>
            <a:endParaRPr lang="en-US" dirty="0"/>
          </a:p>
        </p:txBody>
      </p:sp>
      <p:sp>
        <p:nvSpPr>
          <p:cNvPr id="14" name="ZoneTexte 13"/>
          <p:cNvSpPr txBox="1"/>
          <p:nvPr/>
        </p:nvSpPr>
        <p:spPr>
          <a:xfrm>
            <a:off x="838199" y="2599315"/>
            <a:ext cx="2863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Singularité si SK = 3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4222-F723-46A8-A07A-1900B9CA8C2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9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96756" y="38523"/>
            <a:ext cx="5651047" cy="964516"/>
          </a:xfrm>
        </p:spPr>
        <p:txBody>
          <a:bodyPr>
            <a:noAutofit/>
          </a:bodyPr>
          <a:lstStyle/>
          <a:p>
            <a:r>
              <a:rPr lang="fr-FR" sz="3200" dirty="0"/>
              <a:t>7) Limite de la modélisation</a:t>
            </a:r>
            <a:endParaRPr lang="en-US" sz="3200" dirty="0"/>
          </a:p>
        </p:txBody>
      </p:sp>
      <p:pic>
        <p:nvPicPr>
          <p:cNvPr id="6" name="Espace réservé du contenu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43" y="38523"/>
            <a:ext cx="1117113" cy="930489"/>
          </a:xfrm>
          <a:prstGeom prst="rect">
            <a:avLst/>
          </a:prstGeom>
        </p:spPr>
      </p:pic>
      <p:pic>
        <p:nvPicPr>
          <p:cNvPr id="9" name="Espace réservé du contenu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68" y="109815"/>
            <a:ext cx="2471972" cy="787903"/>
          </a:xfrm>
          <a:prstGeom prst="rect">
            <a:avLst/>
          </a:prstGeom>
        </p:spPr>
      </p:pic>
      <p:pic>
        <p:nvPicPr>
          <p:cNvPr id="12" name="Espace réservé du contenu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019" y="116079"/>
            <a:ext cx="2056436" cy="781639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42127" y="1708726"/>
            <a:ext cx="2863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Certaines images ne peuvent pas être approximées aussi simplement 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449" y="1413163"/>
            <a:ext cx="8591006" cy="4555836"/>
          </a:xfrm>
          <a:prstGeom prst="rect">
            <a:avLst/>
          </a:prstGeom>
        </p:spPr>
      </p:pic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4222-F723-46A8-A07A-1900B9CA8C2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91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81174" y="1104116"/>
            <a:ext cx="5054357" cy="734195"/>
          </a:xfrm>
        </p:spPr>
        <p:txBody>
          <a:bodyPr>
            <a:noAutofit/>
          </a:bodyPr>
          <a:lstStyle/>
          <a:p>
            <a:r>
              <a:rPr lang="fr-FR" sz="2400" b="1" dirty="0">
                <a:latin typeface="+mn-lt"/>
              </a:rPr>
              <a:t>Modèle bivarié</a:t>
            </a:r>
            <a:endParaRPr lang="en-US" sz="2400" b="1" dirty="0">
              <a:latin typeface="+mn-lt"/>
            </a:endParaRPr>
          </a:p>
        </p:txBody>
      </p:sp>
      <p:pic>
        <p:nvPicPr>
          <p:cNvPr id="6" name="Espace réservé du contenu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43" y="38523"/>
            <a:ext cx="1117113" cy="930489"/>
          </a:xfrm>
          <a:prstGeom prst="rect">
            <a:avLst/>
          </a:prstGeom>
        </p:spPr>
      </p:pic>
      <p:pic>
        <p:nvPicPr>
          <p:cNvPr id="9" name="Espace réservé du contenu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68" y="109815"/>
            <a:ext cx="2471972" cy="787903"/>
          </a:xfrm>
          <a:prstGeom prst="rect">
            <a:avLst/>
          </a:prstGeom>
        </p:spPr>
      </p:pic>
      <p:pic>
        <p:nvPicPr>
          <p:cNvPr id="12" name="Espace réservé du contenu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019" y="116079"/>
            <a:ext cx="2056436" cy="78163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381" y="1628676"/>
            <a:ext cx="3898074" cy="322502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986" y="1628676"/>
            <a:ext cx="3955652" cy="3214239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8" y="1628676"/>
            <a:ext cx="3756405" cy="3255818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279643" y="4978019"/>
            <a:ext cx="3063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Densité bivariée échelle log</a:t>
            </a:r>
            <a:endParaRPr lang="en-US" dirty="0"/>
          </a:p>
        </p:txBody>
      </p:sp>
      <p:sp>
        <p:nvSpPr>
          <p:cNvPr id="15" name="ZoneTexte 14"/>
          <p:cNvSpPr txBox="1"/>
          <p:nvPr/>
        </p:nvSpPr>
        <p:spPr>
          <a:xfrm>
            <a:off x="4376917" y="4978019"/>
            <a:ext cx="329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Densité bivariée échelle linéaire</a:t>
            </a:r>
            <a:endParaRPr lang="en-US" dirty="0"/>
          </a:p>
        </p:txBody>
      </p:sp>
      <p:sp>
        <p:nvSpPr>
          <p:cNvPr id="16" name="ZoneTexte 15"/>
          <p:cNvSpPr txBox="1"/>
          <p:nvPr/>
        </p:nvSpPr>
        <p:spPr>
          <a:xfrm>
            <a:off x="8155381" y="5006533"/>
            <a:ext cx="389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Densité bivariée estimation Gaussienne</a:t>
            </a:r>
            <a:endParaRPr lang="en-US" dirty="0"/>
          </a:p>
        </p:txBody>
      </p:sp>
      <p:sp>
        <p:nvSpPr>
          <p:cNvPr id="18" name="Titre 1"/>
          <p:cNvSpPr txBox="1">
            <a:spLocks/>
          </p:cNvSpPr>
          <p:nvPr/>
        </p:nvSpPr>
        <p:spPr>
          <a:xfrm>
            <a:off x="1559635" y="4496"/>
            <a:ext cx="3444381" cy="964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8) Ouverture</a:t>
            </a:r>
            <a:endParaRPr lang="en-US" sz="3600" dirty="0"/>
          </a:p>
        </p:txBody>
      </p:sp>
      <p:sp>
        <p:nvSpPr>
          <p:cNvPr id="19" name="Espace réservé du numéro de diapositive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4222-F723-46A8-A07A-1900B9CA8C2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504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43" y="38523"/>
            <a:ext cx="1117113" cy="930489"/>
          </a:xfrm>
          <a:prstGeom prst="rect">
            <a:avLst/>
          </a:prstGeom>
        </p:spPr>
      </p:pic>
      <p:pic>
        <p:nvPicPr>
          <p:cNvPr id="9" name="Espace réservé du contenu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68" y="109815"/>
            <a:ext cx="2471972" cy="787903"/>
          </a:xfrm>
          <a:prstGeom prst="rect">
            <a:avLst/>
          </a:prstGeom>
        </p:spPr>
      </p:pic>
      <p:pic>
        <p:nvPicPr>
          <p:cNvPr id="12" name="Espace réservé du contenu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019" y="116079"/>
            <a:ext cx="2056436" cy="781639"/>
          </a:xfrm>
          <a:prstGeom prst="rect">
            <a:avLst/>
          </a:prstGeom>
        </p:spPr>
      </p:pic>
      <p:sp>
        <p:nvSpPr>
          <p:cNvPr id="18" name="Titre 1"/>
          <p:cNvSpPr txBox="1">
            <a:spLocks/>
          </p:cNvSpPr>
          <p:nvPr/>
        </p:nvSpPr>
        <p:spPr>
          <a:xfrm>
            <a:off x="1559635" y="4496"/>
            <a:ext cx="3444381" cy="964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Conclusion</a:t>
            </a:r>
            <a:endParaRPr lang="en-US" sz="3600" dirty="0"/>
          </a:p>
        </p:txBody>
      </p:sp>
      <p:pic>
        <p:nvPicPr>
          <p:cNvPr id="12290" name="Picture 2" descr="Image result for generative adversarial network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768" y="1418930"/>
            <a:ext cx="3501602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838199" y="1082090"/>
            <a:ext cx="3467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Algorithmes récents effectuant les mêmes opérations</a:t>
            </a:r>
            <a:endParaRPr lang="en-US" b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1559635" y="2216833"/>
            <a:ext cx="3723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Estimation de densité de probabilité</a:t>
            </a:r>
            <a:endParaRPr lang="en-US" dirty="0"/>
          </a:p>
        </p:txBody>
      </p:sp>
      <p:sp>
        <p:nvSpPr>
          <p:cNvPr id="19" name="ZoneTexte 18"/>
          <p:cNvSpPr txBox="1"/>
          <p:nvPr/>
        </p:nvSpPr>
        <p:spPr>
          <a:xfrm>
            <a:off x="1559635" y="4101334"/>
            <a:ext cx="3723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Classification</a:t>
            </a:r>
            <a:endParaRPr lang="en-US" dirty="0"/>
          </a:p>
        </p:txBody>
      </p:sp>
      <p:pic>
        <p:nvPicPr>
          <p:cNvPr id="12292" name="Picture 4" descr="Image result for random forest visualizati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768" y="4330917"/>
            <a:ext cx="5822533" cy="170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4222-F723-46A8-A07A-1900B9CA8C2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534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11120" y="38523"/>
            <a:ext cx="5336683" cy="964516"/>
          </a:xfrm>
        </p:spPr>
        <p:txBody>
          <a:bodyPr/>
          <a:lstStyle/>
          <a:p>
            <a:r>
              <a:rPr lang="fr-FR" dirty="0"/>
              <a:t>Introduction</a:t>
            </a:r>
            <a:endParaRPr lang="en-US" dirty="0"/>
          </a:p>
        </p:txBody>
      </p:sp>
      <p:pic>
        <p:nvPicPr>
          <p:cNvPr id="6" name="Espace réservé du contenu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43" y="38523"/>
            <a:ext cx="1117113" cy="930489"/>
          </a:xfrm>
          <a:prstGeom prst="rect">
            <a:avLst/>
          </a:prstGeom>
        </p:spPr>
      </p:pic>
      <p:pic>
        <p:nvPicPr>
          <p:cNvPr id="9" name="Espace réservé du contenu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68" y="109815"/>
            <a:ext cx="2471972" cy="787903"/>
          </a:xfrm>
          <a:prstGeom prst="rect">
            <a:avLst/>
          </a:prstGeom>
        </p:spPr>
      </p:pic>
      <p:pic>
        <p:nvPicPr>
          <p:cNvPr id="12" name="Espace réservé du contenu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019" y="116079"/>
            <a:ext cx="2056436" cy="781639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989" y="1749789"/>
            <a:ext cx="7316543" cy="2830148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853503" y="4970343"/>
            <a:ext cx="5194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IEEE Sept 2002, p63-76</a:t>
            </a:r>
            <a:endParaRPr lang="en-US" sz="2400" b="1" dirty="0"/>
          </a:p>
        </p:txBody>
      </p:sp>
      <p:sp>
        <p:nvSpPr>
          <p:cNvPr id="5" name="Rectangle 4"/>
          <p:cNvSpPr/>
          <p:nvPr/>
        </p:nvSpPr>
        <p:spPr>
          <a:xfrm>
            <a:off x="7504332" y="1473200"/>
            <a:ext cx="45719" cy="50419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>
            <a:off x="7979940" y="1892300"/>
            <a:ext cx="3708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1) Densité de probabilité</a:t>
            </a:r>
          </a:p>
          <a:p>
            <a:pPr>
              <a:lnSpc>
                <a:spcPct val="150000"/>
              </a:lnSpc>
            </a:pPr>
            <a:r>
              <a:rPr lang="fr-FR" dirty="0"/>
              <a:t>2) Estimation de la densité</a:t>
            </a:r>
          </a:p>
          <a:p>
            <a:pPr>
              <a:lnSpc>
                <a:spcPct val="150000"/>
              </a:lnSpc>
            </a:pPr>
            <a:r>
              <a:rPr lang="fr-FR" dirty="0"/>
              <a:t>3) Fonctions de Bessel forme K</a:t>
            </a:r>
          </a:p>
          <a:p>
            <a:pPr>
              <a:lnSpc>
                <a:spcPct val="150000"/>
              </a:lnSpc>
            </a:pPr>
            <a:r>
              <a:rPr lang="fr-FR" dirty="0"/>
              <a:t>4) Comparaison des estimations</a:t>
            </a:r>
          </a:p>
          <a:p>
            <a:pPr>
              <a:lnSpc>
                <a:spcPct val="150000"/>
              </a:lnSpc>
            </a:pPr>
            <a:r>
              <a:rPr lang="fr-FR" dirty="0"/>
              <a:t>5) Test sur une base de données</a:t>
            </a:r>
          </a:p>
          <a:p>
            <a:pPr>
              <a:lnSpc>
                <a:spcPct val="150000"/>
              </a:lnSpc>
            </a:pPr>
            <a:r>
              <a:rPr lang="fr-FR" dirty="0"/>
              <a:t>6) Applications</a:t>
            </a:r>
          </a:p>
          <a:p>
            <a:pPr>
              <a:lnSpc>
                <a:spcPct val="150000"/>
              </a:lnSpc>
            </a:pPr>
            <a:r>
              <a:rPr lang="fr-FR" dirty="0"/>
              <a:t>7) Limites</a:t>
            </a:r>
          </a:p>
          <a:p>
            <a:pPr>
              <a:lnSpc>
                <a:spcPct val="150000"/>
              </a:lnSpc>
            </a:pPr>
            <a:r>
              <a:rPr lang="fr-FR" dirty="0"/>
              <a:t>8) Ouverture</a:t>
            </a:r>
          </a:p>
          <a:p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4222-F723-46A8-A07A-1900B9CA8C2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17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59635" y="38523"/>
            <a:ext cx="5639653" cy="964516"/>
          </a:xfrm>
        </p:spPr>
        <p:txBody>
          <a:bodyPr>
            <a:normAutofit fontScale="90000"/>
          </a:bodyPr>
          <a:lstStyle/>
          <a:p>
            <a:r>
              <a:rPr lang="fr-FR" dirty="0"/>
              <a:t>1) Densité de probabilité</a:t>
            </a:r>
            <a:endParaRPr lang="en-US" dirty="0"/>
          </a:p>
        </p:txBody>
      </p:sp>
      <p:pic>
        <p:nvPicPr>
          <p:cNvPr id="6" name="Espace réservé du contenu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43" y="38523"/>
            <a:ext cx="1117113" cy="930489"/>
          </a:xfrm>
          <a:prstGeom prst="rect">
            <a:avLst/>
          </a:prstGeom>
        </p:spPr>
      </p:pic>
      <p:pic>
        <p:nvPicPr>
          <p:cNvPr id="9" name="Espace réservé du contenu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68" y="109815"/>
            <a:ext cx="2471972" cy="787903"/>
          </a:xfrm>
          <a:prstGeom prst="rect">
            <a:avLst/>
          </a:prstGeom>
        </p:spPr>
      </p:pic>
      <p:pic>
        <p:nvPicPr>
          <p:cNvPr id="12" name="Espace réservé du contenu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019" y="116079"/>
            <a:ext cx="2056436" cy="781639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756" y="1366579"/>
            <a:ext cx="2887907" cy="191434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803" y="1268501"/>
            <a:ext cx="3163958" cy="2110500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1711120" y="3275132"/>
            <a:ext cx="3252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Image originale</a:t>
            </a:r>
            <a:endParaRPr lang="en-US" dirty="0"/>
          </a:p>
        </p:txBody>
      </p:sp>
      <p:sp>
        <p:nvSpPr>
          <p:cNvPr id="18" name="Flèche : droite 17"/>
          <p:cNvSpPr/>
          <p:nvPr/>
        </p:nvSpPr>
        <p:spPr>
          <a:xfrm>
            <a:off x="4963482" y="1822956"/>
            <a:ext cx="1211856" cy="705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/>
          <p:cNvSpPr txBox="1"/>
          <p:nvPr/>
        </p:nvSpPr>
        <p:spPr>
          <a:xfrm>
            <a:off x="7113904" y="3358418"/>
            <a:ext cx="3252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Image niveaux de gris filtrée</a:t>
            </a:r>
            <a:endParaRPr lang="en-US" dirty="0"/>
          </a:p>
        </p:txBody>
      </p:sp>
      <p:sp>
        <p:nvSpPr>
          <p:cNvPr id="20" name="ZoneTexte 19"/>
          <p:cNvSpPr txBox="1"/>
          <p:nvPr/>
        </p:nvSpPr>
        <p:spPr>
          <a:xfrm>
            <a:off x="4853142" y="2700058"/>
            <a:ext cx="143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Filtrage </a:t>
            </a:r>
            <a:r>
              <a:rPr lang="fr-FR" dirty="0" err="1"/>
              <a:t>LoG</a:t>
            </a:r>
            <a:endParaRPr lang="en-US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503" y="3939660"/>
            <a:ext cx="3996582" cy="2439293"/>
          </a:xfrm>
          <a:prstGeom prst="rect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2512587" y="4820145"/>
            <a:ext cx="2340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Densité de probabilité</a:t>
            </a:r>
          </a:p>
          <a:p>
            <a:r>
              <a:rPr lang="fr-FR" dirty="0"/>
              <a:t>associée a l’intensité des pixels</a:t>
            </a:r>
            <a:endParaRPr lang="en-US" dirty="0"/>
          </a:p>
        </p:txBody>
      </p:sp>
      <p:sp>
        <p:nvSpPr>
          <p:cNvPr id="24" name="Espace réservé du numéro de diapositive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4222-F723-46A8-A07A-1900B9CA8C2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768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59635" y="38523"/>
            <a:ext cx="5639653" cy="964516"/>
          </a:xfrm>
        </p:spPr>
        <p:txBody>
          <a:bodyPr>
            <a:normAutofit fontScale="90000"/>
          </a:bodyPr>
          <a:lstStyle/>
          <a:p>
            <a:r>
              <a:rPr lang="fr-FR" dirty="0"/>
              <a:t>1) Densité de probabilité</a:t>
            </a:r>
            <a:endParaRPr lang="en-US" dirty="0"/>
          </a:p>
        </p:txBody>
      </p:sp>
      <p:pic>
        <p:nvPicPr>
          <p:cNvPr id="6" name="Espace réservé du contenu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43" y="38523"/>
            <a:ext cx="1117113" cy="930489"/>
          </a:xfrm>
          <a:prstGeom prst="rect">
            <a:avLst/>
          </a:prstGeom>
        </p:spPr>
      </p:pic>
      <p:pic>
        <p:nvPicPr>
          <p:cNvPr id="9" name="Espace réservé du contenu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68" y="109815"/>
            <a:ext cx="2471972" cy="787903"/>
          </a:xfrm>
          <a:prstGeom prst="rect">
            <a:avLst/>
          </a:prstGeom>
        </p:spPr>
      </p:pic>
      <p:pic>
        <p:nvPicPr>
          <p:cNvPr id="12" name="Espace réservé du contenu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019" y="116079"/>
            <a:ext cx="2056436" cy="78163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41" y="1857642"/>
            <a:ext cx="5098367" cy="311176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242" y="1956295"/>
            <a:ext cx="4962766" cy="3013108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1097280" y="4969403"/>
            <a:ext cx="386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Densité de probabilité échelle linéaire</a:t>
            </a:r>
            <a:endParaRPr lang="en-US" dirty="0"/>
          </a:p>
        </p:txBody>
      </p:sp>
      <p:sp>
        <p:nvSpPr>
          <p:cNvPr id="24" name="ZoneTexte 23"/>
          <p:cNvSpPr txBox="1"/>
          <p:nvPr/>
        </p:nvSpPr>
        <p:spPr>
          <a:xfrm>
            <a:off x="7391524" y="4969403"/>
            <a:ext cx="386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Densité de probabilité échelle log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4222-F723-46A8-A07A-1900B9CA8C2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436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96756" y="38523"/>
            <a:ext cx="5802533" cy="964516"/>
          </a:xfrm>
        </p:spPr>
        <p:txBody>
          <a:bodyPr>
            <a:normAutofit fontScale="90000"/>
          </a:bodyPr>
          <a:lstStyle/>
          <a:p>
            <a:r>
              <a:rPr lang="fr-FR" dirty="0"/>
              <a:t>2) Estimation de la densité</a:t>
            </a:r>
            <a:endParaRPr lang="en-US" dirty="0"/>
          </a:p>
        </p:txBody>
      </p:sp>
      <p:pic>
        <p:nvPicPr>
          <p:cNvPr id="6" name="Espace réservé du contenu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43" y="38523"/>
            <a:ext cx="1117113" cy="930489"/>
          </a:xfrm>
          <a:prstGeom prst="rect">
            <a:avLst/>
          </a:prstGeom>
        </p:spPr>
      </p:pic>
      <p:pic>
        <p:nvPicPr>
          <p:cNvPr id="9" name="Espace réservé du contenu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68" y="109815"/>
            <a:ext cx="2471972" cy="787903"/>
          </a:xfrm>
          <a:prstGeom prst="rect">
            <a:avLst/>
          </a:prstGeom>
        </p:spPr>
      </p:pic>
      <p:pic>
        <p:nvPicPr>
          <p:cNvPr id="12" name="Espace réservé du contenu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019" y="116079"/>
            <a:ext cx="2056436" cy="78163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1" y="1428228"/>
            <a:ext cx="5626494" cy="351346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635" y="1739220"/>
            <a:ext cx="5331215" cy="3112635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7364141" y="4851855"/>
            <a:ext cx="3860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Estimation de la densité de probabilité par une gaussienne en échelle log</a:t>
            </a:r>
            <a:endParaRPr lang="en-US" dirty="0"/>
          </a:p>
        </p:txBody>
      </p:sp>
      <p:sp>
        <p:nvSpPr>
          <p:cNvPr id="16" name="ZoneTexte 15"/>
          <p:cNvSpPr txBox="1"/>
          <p:nvPr/>
        </p:nvSpPr>
        <p:spPr>
          <a:xfrm>
            <a:off x="1458823" y="4941694"/>
            <a:ext cx="3866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Estimation de la densité de probabilité</a:t>
            </a:r>
          </a:p>
          <a:p>
            <a:r>
              <a:rPr lang="fr-FR" dirty="0"/>
              <a:t>par une gaussienne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4222-F723-46A8-A07A-1900B9CA8C2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734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68059" y="38523"/>
            <a:ext cx="5894109" cy="964516"/>
          </a:xfrm>
        </p:spPr>
        <p:txBody>
          <a:bodyPr>
            <a:normAutofit fontScale="90000"/>
          </a:bodyPr>
          <a:lstStyle/>
          <a:p>
            <a:r>
              <a:rPr lang="fr-FR" dirty="0"/>
              <a:t>2) Estimation de la densité</a:t>
            </a:r>
            <a:endParaRPr lang="en-US" dirty="0"/>
          </a:p>
        </p:txBody>
      </p:sp>
      <p:pic>
        <p:nvPicPr>
          <p:cNvPr id="6" name="Espace réservé du contenu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43" y="38523"/>
            <a:ext cx="1117113" cy="930489"/>
          </a:xfrm>
          <a:prstGeom prst="rect">
            <a:avLst/>
          </a:prstGeom>
        </p:spPr>
      </p:pic>
      <p:pic>
        <p:nvPicPr>
          <p:cNvPr id="9" name="Espace réservé du contenu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68" y="109815"/>
            <a:ext cx="2471972" cy="787903"/>
          </a:xfrm>
          <a:prstGeom prst="rect">
            <a:avLst/>
          </a:prstGeom>
        </p:spPr>
      </p:pic>
      <p:pic>
        <p:nvPicPr>
          <p:cNvPr id="12" name="Espace réservé du contenu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019" y="116079"/>
            <a:ext cx="2056436" cy="781639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7364141" y="4851855"/>
            <a:ext cx="4135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Estimation de la densité de probabilité par Bessel en échelle log</a:t>
            </a:r>
            <a:endParaRPr lang="en-US" dirty="0"/>
          </a:p>
        </p:txBody>
      </p:sp>
      <p:sp>
        <p:nvSpPr>
          <p:cNvPr id="16" name="ZoneTexte 15"/>
          <p:cNvSpPr txBox="1"/>
          <p:nvPr/>
        </p:nvSpPr>
        <p:spPr>
          <a:xfrm>
            <a:off x="1468059" y="4887612"/>
            <a:ext cx="3866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Estimation de la densité de probabilité</a:t>
            </a:r>
          </a:p>
          <a:p>
            <a:r>
              <a:rPr lang="fr-FR" dirty="0"/>
              <a:t>par Bessel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676" y="1785141"/>
            <a:ext cx="5635257" cy="306671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70" y="1651100"/>
            <a:ext cx="4895273" cy="3200755"/>
          </a:xfrm>
          <a:prstGeom prst="rect">
            <a:avLst/>
          </a:prstGeom>
        </p:spPr>
      </p:pic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4222-F723-46A8-A07A-1900B9CA8C2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91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96756" y="38523"/>
            <a:ext cx="5965412" cy="964516"/>
          </a:xfrm>
        </p:spPr>
        <p:txBody>
          <a:bodyPr>
            <a:noAutofit/>
          </a:bodyPr>
          <a:lstStyle/>
          <a:p>
            <a:r>
              <a:rPr lang="fr-FR" sz="3600" dirty="0"/>
              <a:t>3) Fonction de Bessel Forme K</a:t>
            </a:r>
            <a:endParaRPr lang="en-US" sz="3600" dirty="0"/>
          </a:p>
        </p:txBody>
      </p:sp>
      <p:pic>
        <p:nvPicPr>
          <p:cNvPr id="6" name="Espace réservé du contenu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43" y="38523"/>
            <a:ext cx="1117113" cy="930489"/>
          </a:xfrm>
          <a:prstGeom prst="rect">
            <a:avLst/>
          </a:prstGeom>
        </p:spPr>
      </p:pic>
      <p:pic>
        <p:nvPicPr>
          <p:cNvPr id="9" name="Espace réservé du contenu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68" y="109815"/>
            <a:ext cx="2471972" cy="787903"/>
          </a:xfrm>
          <a:prstGeom prst="rect">
            <a:avLst/>
          </a:prstGeom>
        </p:spPr>
      </p:pic>
      <p:pic>
        <p:nvPicPr>
          <p:cNvPr id="12" name="Espace réservé du contenu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019" y="116079"/>
            <a:ext cx="2056436" cy="781639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891017" y="1013106"/>
            <a:ext cx="6801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Fonction de Bessel modifiées de 2</a:t>
            </a:r>
            <a:r>
              <a:rPr lang="fr-FR" sz="2400" b="1" baseline="30000" dirty="0"/>
              <a:t>ème</a:t>
            </a:r>
            <a:r>
              <a:rPr lang="fr-FR" sz="2400" b="1" dirty="0"/>
              <a:t> espèce</a:t>
            </a:r>
            <a:endParaRPr lang="en-US" sz="2400" b="1" dirty="0"/>
          </a:p>
        </p:txBody>
      </p:sp>
      <p:grpSp>
        <p:nvGrpSpPr>
          <p:cNvPr id="7" name="Groupe 6"/>
          <p:cNvGrpSpPr/>
          <p:nvPr/>
        </p:nvGrpSpPr>
        <p:grpSpPr>
          <a:xfrm>
            <a:off x="742330" y="1590159"/>
            <a:ext cx="4478636" cy="947692"/>
            <a:chOff x="5689001" y="1460176"/>
            <a:chExt cx="4478636" cy="947692"/>
          </a:xfrm>
        </p:grpSpPr>
        <p:grpSp>
          <p:nvGrpSpPr>
            <p:cNvPr id="5" name="Groupe 4"/>
            <p:cNvGrpSpPr/>
            <p:nvPr/>
          </p:nvGrpSpPr>
          <p:grpSpPr>
            <a:xfrm>
              <a:off x="5689001" y="1460176"/>
              <a:ext cx="4478636" cy="700449"/>
              <a:chOff x="4732656" y="1590725"/>
              <a:chExt cx="4478636" cy="700449"/>
            </a:xfrm>
          </p:grpSpPr>
          <p:pic>
            <p:nvPicPr>
              <p:cNvPr id="1026" name="Picture 2" descr=" x^2(d^2y)/(dx^2)+x(dy)/(dx)-(x^2+n^2)y=0. 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62168" y="1590725"/>
                <a:ext cx="1849124" cy="3852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ZoneTexte 12"/>
              <p:cNvSpPr txBox="1"/>
              <p:nvPr/>
            </p:nvSpPr>
            <p:spPr>
              <a:xfrm>
                <a:off x="4732656" y="1921842"/>
                <a:ext cx="24976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Equation différentielle :</a:t>
                </a:r>
                <a:endParaRPr lang="en-US" dirty="0"/>
              </a:p>
            </p:txBody>
          </p:sp>
        </p:grpSp>
        <p:pic>
          <p:nvPicPr>
            <p:cNvPr id="1028" name="Picture 4" descr=" d/(dx)(x(dy)/(dx))=xy. 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7322" y="2074493"/>
              <a:ext cx="1009650" cy="333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Bessel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011" y="3065212"/>
            <a:ext cx="32194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 K_nu(z)=(Gamma(nu+1/2)(2z)^nu)/(sqrt(pi))int_0^infty(costdt)/((t^2+z^2)^(nu+1/2)) 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772" y="1673626"/>
            <a:ext cx="225742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esselK0Contour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737" y="3665287"/>
            <a:ext cx="514350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/>
          <p:cNvSpPr txBox="1"/>
          <p:nvPr/>
        </p:nvSpPr>
        <p:spPr>
          <a:xfrm>
            <a:off x="1396756" y="5446462"/>
            <a:ext cx="2772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Partie réelle des solutions</a:t>
            </a:r>
            <a:endParaRPr lang="en-US" dirty="0"/>
          </a:p>
        </p:txBody>
      </p:sp>
      <p:sp>
        <p:nvSpPr>
          <p:cNvPr id="20" name="ZoneTexte 19"/>
          <p:cNvSpPr txBox="1"/>
          <p:nvPr/>
        </p:nvSpPr>
        <p:spPr>
          <a:xfrm>
            <a:off x="7047803" y="1758326"/>
            <a:ext cx="1732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Forme explicite :</a:t>
            </a:r>
            <a:endParaRPr lang="en-US" dirty="0"/>
          </a:p>
        </p:txBody>
      </p:sp>
      <p:sp>
        <p:nvSpPr>
          <p:cNvPr id="21" name="ZoneTexte 20"/>
          <p:cNvSpPr txBox="1"/>
          <p:nvPr/>
        </p:nvSpPr>
        <p:spPr>
          <a:xfrm>
            <a:off x="6874766" y="5446462"/>
            <a:ext cx="356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Graphique de la fonction complexe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4222-F723-46A8-A07A-1900B9CA8C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993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96756" y="38523"/>
            <a:ext cx="5802533" cy="964516"/>
          </a:xfrm>
        </p:spPr>
        <p:txBody>
          <a:bodyPr>
            <a:noAutofit/>
          </a:bodyPr>
          <a:lstStyle/>
          <a:p>
            <a:r>
              <a:rPr lang="fr-FR" sz="3600" dirty="0"/>
              <a:t>3) Fonction de Bessel Forme K</a:t>
            </a:r>
            <a:endParaRPr lang="en-US" sz="3600" dirty="0"/>
          </a:p>
        </p:txBody>
      </p:sp>
      <p:pic>
        <p:nvPicPr>
          <p:cNvPr id="6" name="Espace réservé du contenu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43" y="38523"/>
            <a:ext cx="1117113" cy="930489"/>
          </a:xfrm>
          <a:prstGeom prst="rect">
            <a:avLst/>
          </a:prstGeom>
        </p:spPr>
      </p:pic>
      <p:pic>
        <p:nvPicPr>
          <p:cNvPr id="9" name="Espace réservé du contenu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68" y="109815"/>
            <a:ext cx="2471972" cy="787903"/>
          </a:xfrm>
          <a:prstGeom prst="rect">
            <a:avLst/>
          </a:prstGeom>
        </p:spPr>
      </p:pic>
      <p:pic>
        <p:nvPicPr>
          <p:cNvPr id="12" name="Espace réservé du contenu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019" y="116079"/>
            <a:ext cx="2056436" cy="781639"/>
          </a:xfrm>
          <a:prstGeom prst="rect">
            <a:avLst/>
          </a:prstGeom>
        </p:spPr>
      </p:pic>
      <p:grpSp>
        <p:nvGrpSpPr>
          <p:cNvPr id="28" name="Groupe 27"/>
          <p:cNvGrpSpPr/>
          <p:nvPr/>
        </p:nvGrpSpPr>
        <p:grpSpPr>
          <a:xfrm>
            <a:off x="419450" y="1677602"/>
            <a:ext cx="11467750" cy="3682963"/>
            <a:chOff x="411061" y="1207819"/>
            <a:chExt cx="11467750" cy="3682963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3494" y="1948295"/>
              <a:ext cx="4282769" cy="934844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1752" y="3100697"/>
              <a:ext cx="2955070" cy="345179"/>
            </a:xfrm>
            <a:prstGeom prst="rect">
              <a:avLst/>
            </a:prstGeom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1632" y="3951627"/>
              <a:ext cx="3101417" cy="810650"/>
            </a:xfrm>
            <a:prstGeom prst="rect">
              <a:avLst/>
            </a:prstGeom>
          </p:spPr>
        </p:pic>
        <p:sp>
          <p:nvSpPr>
            <p:cNvPr id="15" name="ZoneTexte 14"/>
            <p:cNvSpPr txBox="1"/>
            <p:nvPr/>
          </p:nvSpPr>
          <p:spPr>
            <a:xfrm>
              <a:off x="721135" y="2194340"/>
              <a:ext cx="245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Densité de probabilité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605914" y="3173229"/>
              <a:ext cx="2533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Facteur de Normalisation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955172" y="4118475"/>
              <a:ext cx="245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Paramètres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ZoneTexte 20"/>
                <p:cNvSpPr txBox="1"/>
                <p:nvPr/>
              </p:nvSpPr>
              <p:spPr>
                <a:xfrm>
                  <a:off x="8363824" y="2041628"/>
                  <a:ext cx="2606419" cy="6038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d>
                        <m:r>
                          <a:rPr lang="en-US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d>
                          </m:den>
                        </m:f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ZoneTexte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3824" y="2041628"/>
                  <a:ext cx="2606419" cy="60388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ZoneTexte 22"/>
                <p:cNvSpPr txBox="1"/>
                <p:nvPr/>
              </p:nvSpPr>
              <p:spPr>
                <a:xfrm>
                  <a:off x="8470497" y="3077908"/>
                  <a:ext cx="1440651" cy="3096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d>
                        <m:r>
                          <a:rPr lang="en-US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ZoneTexte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0497" y="3077908"/>
                  <a:ext cx="1440651" cy="309637"/>
                </a:xfrm>
                <a:prstGeom prst="rect">
                  <a:avLst/>
                </a:prstGeom>
                <a:blipFill>
                  <a:blip r:embed="rId9"/>
                  <a:stretch>
                    <a:fillRect l="-1695" r="-424"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ZoneTexte 23"/>
                <p:cNvSpPr txBox="1"/>
                <p:nvPr/>
              </p:nvSpPr>
              <p:spPr>
                <a:xfrm>
                  <a:off x="8144652" y="3924127"/>
                  <a:ext cx="1462067" cy="5636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  <m:r>
                          <a:rPr lang="en-US" i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𝑆𝑉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ra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ZoneTexte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4652" y="3924127"/>
                  <a:ext cx="1462067" cy="563680"/>
                </a:xfrm>
                <a:prstGeom prst="rect">
                  <a:avLst/>
                </a:prstGeom>
                <a:blipFill>
                  <a:blip r:embed="rId10"/>
                  <a:stretch>
                    <a:fillRect b="-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ZoneTexte 24"/>
                <p:cNvSpPr txBox="1"/>
                <p:nvPr/>
              </p:nvSpPr>
              <p:spPr>
                <a:xfrm>
                  <a:off x="9851909" y="4023210"/>
                  <a:ext cx="1348382" cy="3178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  <m:r>
                          <a:rPr lang="en-US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𝑆𝑀</m:t>
                        </m:r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ZoneTexte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1909" y="4023210"/>
                  <a:ext cx="1348382" cy="317844"/>
                </a:xfrm>
                <a:prstGeom prst="rect">
                  <a:avLst/>
                </a:prstGeom>
                <a:blipFill>
                  <a:blip r:embed="rId11"/>
                  <a:stretch>
                    <a:fillRect l="-4072" t="-11538" b="-17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Rectangle 25"/>
            <p:cNvSpPr/>
            <p:nvPr/>
          </p:nvSpPr>
          <p:spPr>
            <a:xfrm>
              <a:off x="411061" y="1862356"/>
              <a:ext cx="2885202" cy="3028426"/>
            </a:xfrm>
            <a:prstGeom prst="rect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296172" y="1862356"/>
              <a:ext cx="4528836" cy="3028426"/>
            </a:xfrm>
            <a:prstGeom prst="rect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825008" y="1862356"/>
              <a:ext cx="4053803" cy="3028426"/>
            </a:xfrm>
            <a:prstGeom prst="rect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296172" y="1207819"/>
              <a:ext cx="4528836" cy="654537"/>
            </a:xfrm>
            <a:prstGeom prst="rect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825008" y="1207819"/>
              <a:ext cx="4053803" cy="654538"/>
            </a:xfrm>
            <a:prstGeom prst="rect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3800213" y="1379890"/>
              <a:ext cx="29042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Densité de probabilité Bessel</a:t>
              </a:r>
              <a:endParaRPr lang="en-US" dirty="0"/>
            </a:p>
          </p:txBody>
        </p:sp>
        <p:sp>
          <p:nvSpPr>
            <p:cNvPr id="34" name="ZoneTexte 33"/>
            <p:cNvSpPr txBox="1"/>
            <p:nvPr/>
          </p:nvSpPr>
          <p:spPr>
            <a:xfrm>
              <a:off x="8253708" y="1379890"/>
              <a:ext cx="3401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Densité de probabilité Gaussienne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11061" y="2824782"/>
              <a:ext cx="11467749" cy="986209"/>
            </a:xfrm>
            <a:prstGeom prst="rect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48" name="Espace réservé du numéro de diapositive 204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4222-F723-46A8-A07A-1900B9CA8C2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863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96756" y="38523"/>
            <a:ext cx="5965412" cy="964516"/>
          </a:xfrm>
        </p:spPr>
        <p:txBody>
          <a:bodyPr>
            <a:noAutofit/>
          </a:bodyPr>
          <a:lstStyle/>
          <a:p>
            <a:r>
              <a:rPr lang="fr-FR" sz="3600" dirty="0"/>
              <a:t>3) Fonction de Bessel Forme K</a:t>
            </a:r>
            <a:endParaRPr lang="en-US" sz="3600" dirty="0"/>
          </a:p>
        </p:txBody>
      </p:sp>
      <p:pic>
        <p:nvPicPr>
          <p:cNvPr id="6" name="Espace réservé du contenu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43" y="38523"/>
            <a:ext cx="1117113" cy="930489"/>
          </a:xfrm>
          <a:prstGeom prst="rect">
            <a:avLst/>
          </a:prstGeom>
        </p:spPr>
      </p:pic>
      <p:pic>
        <p:nvPicPr>
          <p:cNvPr id="9" name="Espace réservé du contenu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68" y="109815"/>
            <a:ext cx="2471972" cy="787903"/>
          </a:xfrm>
          <a:prstGeom prst="rect">
            <a:avLst/>
          </a:prstGeom>
        </p:spPr>
      </p:pic>
      <p:pic>
        <p:nvPicPr>
          <p:cNvPr id="12" name="Espace réservé du contenu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019" y="116079"/>
            <a:ext cx="2056436" cy="781639"/>
          </a:xfrm>
          <a:prstGeom prst="rect">
            <a:avLst/>
          </a:prstGeom>
        </p:spPr>
      </p:pic>
      <p:pic>
        <p:nvPicPr>
          <p:cNvPr id="3074" name="Picture 2" descr="https://upload.wikimedia.org/wikipedia/commons/e/e6/Standard_symmetric_pdf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18" y="1130534"/>
            <a:ext cx="5507425" cy="39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386" y="1638373"/>
            <a:ext cx="5081567" cy="3173186"/>
          </a:xfrm>
          <a:prstGeom prst="rect">
            <a:avLst/>
          </a:prstGeom>
        </p:spPr>
      </p:pic>
      <p:sp>
        <p:nvSpPr>
          <p:cNvPr id="18" name="ZoneTexte 17"/>
          <p:cNvSpPr txBox="1"/>
          <p:nvPr/>
        </p:nvSpPr>
        <p:spPr>
          <a:xfrm>
            <a:off x="7456951" y="4800562"/>
            <a:ext cx="3866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Estimation de la densité de probabilité</a:t>
            </a:r>
          </a:p>
          <a:p>
            <a:r>
              <a:rPr lang="fr-FR" dirty="0"/>
              <a:t>par une gaussienne</a:t>
            </a:r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1314692" y="5123727"/>
            <a:ext cx="45300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FF0000"/>
                </a:solidFill>
              </a:rPr>
              <a:t>Rouge : Loi de Laplace (Kurtosis = 3)</a:t>
            </a:r>
          </a:p>
          <a:p>
            <a:r>
              <a:rPr lang="fr-FR" sz="1200" dirty="0">
                <a:solidFill>
                  <a:schemeClr val="accent2"/>
                </a:solidFill>
              </a:rPr>
              <a:t>Orange : Loi sécante hyperbolique  (Kurtosis = 2)</a:t>
            </a:r>
          </a:p>
          <a:p>
            <a:r>
              <a:rPr lang="fr-FR" sz="1200" dirty="0">
                <a:solidFill>
                  <a:srgbClr val="92D050"/>
                </a:solidFill>
              </a:rPr>
              <a:t>Vert : Loi Logistique (Kurtosis = 1.2)</a:t>
            </a:r>
          </a:p>
          <a:p>
            <a:r>
              <a:rPr lang="fr-FR" sz="1200" dirty="0"/>
              <a:t>Noir : Loi Normale (Kurtosis = 0)</a:t>
            </a:r>
          </a:p>
          <a:p>
            <a:r>
              <a:rPr lang="fr-FR" sz="1200" dirty="0">
                <a:solidFill>
                  <a:srgbClr val="11FFF4"/>
                </a:solidFill>
              </a:rPr>
              <a:t>Cyan : Loi du Cosinus surélevé (Kurtosis = -0.5938)</a:t>
            </a:r>
          </a:p>
          <a:p>
            <a:r>
              <a:rPr lang="fr-FR" sz="1200" dirty="0">
                <a:solidFill>
                  <a:schemeClr val="accent1"/>
                </a:solidFill>
              </a:rPr>
              <a:t>Bleu : Loi du demi-cercle (Kurtosis = -1)</a:t>
            </a:r>
          </a:p>
          <a:p>
            <a:r>
              <a:rPr lang="fr-FR" sz="1200" dirty="0">
                <a:solidFill>
                  <a:srgbClr val="FF00FF"/>
                </a:solidFill>
              </a:rPr>
              <a:t>Magenta : Loi uniforme (Kurtosis = -1.2)</a:t>
            </a:r>
            <a:endParaRPr lang="en-US" sz="1200" dirty="0">
              <a:solidFill>
                <a:srgbClr val="FF00FF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24222-F723-46A8-A07A-1900B9CA8C2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75891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530</Words>
  <Application>Microsoft Office PowerPoint</Application>
  <PresentationFormat>Personnalisé</PresentationFormat>
  <Paragraphs>108</Paragraphs>
  <Slides>19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0" baseType="lpstr">
      <vt:lpstr>Thème Office</vt:lpstr>
      <vt:lpstr>Stochastic Models for Capturing Image Variability</vt:lpstr>
      <vt:lpstr>Introduction</vt:lpstr>
      <vt:lpstr>1) Densité de probabilité</vt:lpstr>
      <vt:lpstr>1) Densité de probabilité</vt:lpstr>
      <vt:lpstr>2) Estimation de la densité</vt:lpstr>
      <vt:lpstr>2) Estimation de la densité</vt:lpstr>
      <vt:lpstr>3) Fonction de Bessel Forme K</vt:lpstr>
      <vt:lpstr>3) Fonction de Bessel Forme K</vt:lpstr>
      <vt:lpstr>3) Fonction de Bessel Forme K</vt:lpstr>
      <vt:lpstr>4) Comparaison des deux estimations</vt:lpstr>
      <vt:lpstr>Présentation PowerPoint</vt:lpstr>
      <vt:lpstr>Présentation PowerPoint</vt:lpstr>
      <vt:lpstr>5) Test sur une base de données</vt:lpstr>
      <vt:lpstr>6) Applications</vt:lpstr>
      <vt:lpstr>6) Applications</vt:lpstr>
      <vt:lpstr>7) Limite de la modélisation</vt:lpstr>
      <vt:lpstr>7) Limite de la modélisation</vt:lpstr>
      <vt:lpstr>Modèle bivarié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Stochastic Models for Capturing Image Variability</dc:title>
  <dc:creator>Jason Plawinski</dc:creator>
  <cp:lastModifiedBy>PLAWINSKI Jason</cp:lastModifiedBy>
  <cp:revision>25</cp:revision>
  <dcterms:created xsi:type="dcterms:W3CDTF">2017-05-10T23:24:02Z</dcterms:created>
  <dcterms:modified xsi:type="dcterms:W3CDTF">2017-05-11T11:37:54Z</dcterms:modified>
</cp:coreProperties>
</file>